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4" r:id="rId3"/>
    <p:sldId id="258" r:id="rId4"/>
    <p:sldId id="283" r:id="rId5"/>
    <p:sldId id="259" r:id="rId6"/>
    <p:sldId id="267" r:id="rId7"/>
    <p:sldId id="260" r:id="rId8"/>
    <p:sldId id="261" r:id="rId9"/>
    <p:sldId id="285" r:id="rId10"/>
    <p:sldId id="287" r:id="rId11"/>
    <p:sldId id="265" r:id="rId12"/>
    <p:sldId id="271" r:id="rId13"/>
    <p:sldId id="262" r:id="rId14"/>
    <p:sldId id="273" r:id="rId15"/>
    <p:sldId id="274" r:id="rId16"/>
    <p:sldId id="276" r:id="rId17"/>
    <p:sldId id="286" r:id="rId18"/>
    <p:sldId id="278" r:id="rId19"/>
    <p:sldId id="280" r:id="rId20"/>
    <p:sldId id="275" r:id="rId21"/>
    <p:sldId id="272" r:id="rId22"/>
    <p:sldId id="263" r:id="rId23"/>
    <p:sldId id="281" r:id="rId24"/>
    <p:sldId id="282" r:id="rId25"/>
    <p:sldId id="279" r:id="rId26"/>
    <p:sldId id="27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6E3233-BFA5-40C9-A776-9ACC06555B66}" type="datetimeFigureOut">
              <a:rPr lang="en-IN" smtClean="0"/>
              <a:t>22-03-2022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3813070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3766406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30305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2810963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70525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1397281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6E3233-BFA5-40C9-A776-9ACC06555B66}" type="datetimeFigureOut">
              <a:rPr lang="en-IN" smtClean="0"/>
              <a:t>22-03-2022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1766327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6E3233-BFA5-40C9-A776-9ACC06555B66}" type="datetimeFigureOut">
              <a:rPr lang="en-IN" smtClean="0"/>
              <a:t>22-03-2022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1941981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6E3233-BFA5-40C9-A776-9ACC06555B66}" type="datetimeFigureOut">
              <a:rPr lang="en-IN" smtClean="0"/>
              <a:t>22-03-2022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382877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E3233-BFA5-40C9-A776-9ACC06555B66}" type="datetimeFigureOut">
              <a:rPr lang="en-IN" smtClean="0"/>
              <a:t>22-03-2022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2398660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6E3233-BFA5-40C9-A776-9ACC06555B66}" type="datetimeFigureOut">
              <a:rPr lang="en-IN" smtClean="0"/>
              <a:t>22-03-2022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85966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6E3233-BFA5-40C9-A776-9ACC06555B66}" type="datetimeFigureOut">
              <a:rPr lang="en-IN" smtClean="0"/>
              <a:t>22-03-2022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230691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6E3233-BFA5-40C9-A776-9ACC06555B66}" type="datetimeFigureOut">
              <a:rPr lang="en-IN" smtClean="0"/>
              <a:t>22-03-2022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74214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6E3233-BFA5-40C9-A776-9ACC06555B66}" type="datetimeFigureOut">
              <a:rPr lang="en-IN" smtClean="0"/>
              <a:t>22-03-2022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2255861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6E3233-BFA5-40C9-A776-9ACC06555B66}" type="datetimeFigureOut">
              <a:rPr lang="en-IN" smtClean="0"/>
              <a:t>22-03-2022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1360031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6E3233-BFA5-40C9-A776-9ACC06555B66}" type="datetimeFigureOut">
              <a:rPr lang="en-IN" smtClean="0"/>
              <a:t>22-03-2022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4AF7E7-293E-49E5-9871-9FF91BDB63D1}" type="slidenum">
              <a:rPr lang="en-IN" smtClean="0"/>
              <a:t>‹#›</a:t>
            </a:fld>
            <a:endParaRPr lang="en-IN"/>
          </a:p>
        </p:txBody>
      </p:sp>
    </p:spTree>
    <p:extLst>
      <p:ext uri="{BB962C8B-B14F-4D97-AF65-F5344CB8AC3E}">
        <p14:creationId xmlns:p14="http://schemas.microsoft.com/office/powerpoint/2010/main" val="1868143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E3233-BFA5-40C9-A776-9ACC06555B66}" type="datetimeFigureOut">
              <a:rPr lang="en-IN" smtClean="0"/>
              <a:t>22-03-2022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84AF7E7-293E-49E5-9871-9FF91BDB63D1}" type="slidenum">
              <a:rPr lang="en-IN" smtClean="0"/>
              <a:t>‹#›</a:t>
            </a:fld>
            <a:endParaRPr lang="en-IN"/>
          </a:p>
        </p:txBody>
      </p:sp>
    </p:spTree>
    <p:extLst>
      <p:ext uri="{BB962C8B-B14F-4D97-AF65-F5344CB8AC3E}">
        <p14:creationId xmlns:p14="http://schemas.microsoft.com/office/powerpoint/2010/main" val="17791114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A043-0245-49F6-8535-128352213803}"/>
              </a:ext>
            </a:extLst>
          </p:cNvPr>
          <p:cNvSpPr>
            <a:spLocks noGrp="1"/>
          </p:cNvSpPr>
          <p:nvPr>
            <p:ph type="title"/>
          </p:nvPr>
        </p:nvSpPr>
        <p:spPr/>
        <p:txBody>
          <a:bodyPr/>
          <a:lstStyle/>
          <a:p>
            <a:r>
              <a:rPr lang="en-US" dirty="0"/>
              <a:t>Online Food Delivery System</a:t>
            </a:r>
            <a:endParaRPr lang="en-IN" dirty="0"/>
          </a:p>
        </p:txBody>
      </p:sp>
      <p:sp>
        <p:nvSpPr>
          <p:cNvPr id="9" name="Content Placeholder 8">
            <a:extLst>
              <a:ext uri="{FF2B5EF4-FFF2-40B4-BE49-F238E27FC236}">
                <a16:creationId xmlns:a16="http://schemas.microsoft.com/office/drawing/2014/main" id="{2E947164-2F30-4049-B0A2-CB89DF1671E9}"/>
              </a:ext>
            </a:extLst>
          </p:cNvPr>
          <p:cNvSpPr>
            <a:spLocks noGrp="1"/>
          </p:cNvSpPr>
          <p:nvPr>
            <p:ph idx="1"/>
          </p:nvPr>
        </p:nvSpPr>
        <p:spPr>
          <a:xfrm>
            <a:off x="677334" y="2160589"/>
            <a:ext cx="8596668" cy="690187"/>
          </a:xfrm>
        </p:spPr>
        <p:txBody>
          <a:bodyPr/>
          <a:lstStyle/>
          <a:p>
            <a:pPr marL="0" indent="0">
              <a:buNone/>
            </a:pPr>
            <a:r>
              <a:rPr lang="en-US" dirty="0"/>
              <a:t>By Group 4</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3" name="Table 2">
            <a:extLst>
              <a:ext uri="{FF2B5EF4-FFF2-40B4-BE49-F238E27FC236}">
                <a16:creationId xmlns:a16="http://schemas.microsoft.com/office/drawing/2014/main" id="{78F19301-418F-4986-9125-F57CAAC4C3EA}"/>
              </a:ext>
            </a:extLst>
          </p:cNvPr>
          <p:cNvGraphicFramePr>
            <a:graphicFrameLocks noGrp="1"/>
          </p:cNvGraphicFramePr>
          <p:nvPr>
            <p:extLst>
              <p:ext uri="{D42A27DB-BD31-4B8C-83A1-F6EECF244321}">
                <p14:modId xmlns:p14="http://schemas.microsoft.com/office/powerpoint/2010/main" val="4205423460"/>
              </p:ext>
            </p:extLst>
          </p:nvPr>
        </p:nvGraphicFramePr>
        <p:xfrm>
          <a:off x="1927412" y="2850776"/>
          <a:ext cx="5803152" cy="3188254"/>
        </p:xfrm>
        <a:graphic>
          <a:graphicData uri="http://schemas.openxmlformats.org/drawingml/2006/table">
            <a:tbl>
              <a:tblPr/>
              <a:tblGrid>
                <a:gridCol w="2901576">
                  <a:extLst>
                    <a:ext uri="{9D8B030D-6E8A-4147-A177-3AD203B41FA5}">
                      <a16:colId xmlns:a16="http://schemas.microsoft.com/office/drawing/2014/main" val="651807159"/>
                    </a:ext>
                  </a:extLst>
                </a:gridCol>
                <a:gridCol w="2901576">
                  <a:extLst>
                    <a:ext uri="{9D8B030D-6E8A-4147-A177-3AD203B41FA5}">
                      <a16:colId xmlns:a16="http://schemas.microsoft.com/office/drawing/2014/main" val="1057149326"/>
                    </a:ext>
                  </a:extLst>
                </a:gridCol>
              </a:tblGrid>
              <a:tr h="323225">
                <a:tc>
                  <a:txBody>
                    <a:bodyPr/>
                    <a:lstStyle/>
                    <a:p>
                      <a:pPr algn="ctr"/>
                      <a:r>
                        <a:rPr lang="en-IN" sz="1400" b="1" dirty="0">
                          <a:solidFill>
                            <a:srgbClr val="F2F2F2"/>
                          </a:solidFill>
                          <a:effectLst/>
                          <a:latin typeface="inherit"/>
                        </a:rPr>
                        <a:t>Id</a:t>
                      </a:r>
                      <a:endParaRPr lang="en-IN" sz="1400"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a:r>
                        <a:rPr lang="en-IN" sz="1400" b="1">
                          <a:solidFill>
                            <a:srgbClr val="F2F2F2"/>
                          </a:solidFill>
                          <a:effectLst/>
                          <a:latin typeface="inherit"/>
                        </a:rPr>
                        <a:t>Name</a:t>
                      </a:r>
                      <a:endParaRPr lang="en-IN" sz="140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408234203"/>
                  </a:ext>
                </a:extLst>
              </a:tr>
              <a:tr h="365600">
                <a:tc>
                  <a:txBody>
                    <a:bodyPr/>
                    <a:lstStyle/>
                    <a:p>
                      <a:pPr algn="ctr"/>
                      <a:r>
                        <a:rPr lang="en-IN" sz="1400" dirty="0">
                          <a:solidFill>
                            <a:srgbClr val="000000"/>
                          </a:solidFill>
                          <a:effectLst/>
                          <a:latin typeface="inherit"/>
                        </a:rPr>
                        <a:t>2491361</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a:solidFill>
                            <a:srgbClr val="000000"/>
                          </a:solidFill>
                          <a:effectLst/>
                          <a:latin typeface="inherit"/>
                        </a:rPr>
                        <a:t>Kulkarni Sampada Sunilrao</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6984249"/>
                  </a:ext>
                </a:extLst>
              </a:tr>
              <a:tr h="276180">
                <a:tc>
                  <a:txBody>
                    <a:bodyPr/>
                    <a:lstStyle/>
                    <a:p>
                      <a:pPr algn="ctr"/>
                      <a:r>
                        <a:rPr lang="en-IN" sz="1400" dirty="0">
                          <a:solidFill>
                            <a:srgbClr val="000000"/>
                          </a:solidFill>
                          <a:effectLst/>
                          <a:latin typeface="inherit"/>
                        </a:rPr>
                        <a:t>2490795</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a:solidFill>
                            <a:srgbClr val="000000"/>
                          </a:solidFill>
                          <a:effectLst/>
                          <a:latin typeface="inherit"/>
                        </a:rPr>
                        <a:t>Bolleddulla Karthik Babu</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48243600"/>
                  </a:ext>
                </a:extLst>
              </a:tr>
              <a:tr h="276180">
                <a:tc>
                  <a:txBody>
                    <a:bodyPr/>
                    <a:lstStyle/>
                    <a:p>
                      <a:pPr algn="ctr"/>
                      <a:r>
                        <a:rPr lang="en-IN" sz="1400" dirty="0">
                          <a:solidFill>
                            <a:srgbClr val="000000"/>
                          </a:solidFill>
                          <a:effectLst/>
                          <a:latin typeface="inherit"/>
                        </a:rPr>
                        <a:t>2491196</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a:solidFill>
                            <a:srgbClr val="000000"/>
                          </a:solidFill>
                          <a:effectLst/>
                          <a:latin typeface="inherit"/>
                        </a:rPr>
                        <a:t>Indrayudh Dasgupta</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36283574"/>
                  </a:ext>
                </a:extLst>
              </a:tr>
              <a:tr h="276180">
                <a:tc>
                  <a:txBody>
                    <a:bodyPr/>
                    <a:lstStyle/>
                    <a:p>
                      <a:pPr algn="ctr"/>
                      <a:r>
                        <a:rPr lang="en-IN" sz="1400">
                          <a:solidFill>
                            <a:srgbClr val="000000"/>
                          </a:solidFill>
                          <a:effectLst/>
                          <a:latin typeface="inherit"/>
                        </a:rPr>
                        <a:t>2487464</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err="1">
                          <a:solidFill>
                            <a:srgbClr val="000000"/>
                          </a:solidFill>
                          <a:effectLst/>
                          <a:latin typeface="inherit"/>
                        </a:rPr>
                        <a:t>Mittapalli</a:t>
                      </a:r>
                      <a:r>
                        <a:rPr lang="en-IN" sz="1400" dirty="0">
                          <a:solidFill>
                            <a:srgbClr val="000000"/>
                          </a:solidFill>
                          <a:effectLst/>
                          <a:latin typeface="inherit"/>
                        </a:rPr>
                        <a:t> </a:t>
                      </a:r>
                      <a:r>
                        <a:rPr lang="en-IN" sz="1400" dirty="0" err="1">
                          <a:solidFill>
                            <a:srgbClr val="000000"/>
                          </a:solidFill>
                          <a:effectLst/>
                          <a:latin typeface="inherit"/>
                        </a:rPr>
                        <a:t>Sahithi</a:t>
                      </a:r>
                      <a:r>
                        <a:rPr lang="en-IN" sz="1400" dirty="0">
                          <a:solidFill>
                            <a:srgbClr val="000000"/>
                          </a:solidFill>
                          <a:effectLst/>
                          <a:latin typeface="inherit"/>
                        </a:rPr>
                        <a:t> Priya</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38775720"/>
                  </a:ext>
                </a:extLst>
              </a:tr>
              <a:tr h="276180">
                <a:tc>
                  <a:txBody>
                    <a:bodyPr/>
                    <a:lstStyle/>
                    <a:p>
                      <a:pPr algn="ctr"/>
                      <a:r>
                        <a:rPr lang="en-IN" sz="1400">
                          <a:solidFill>
                            <a:srgbClr val="000000"/>
                          </a:solidFill>
                          <a:effectLst/>
                          <a:latin typeface="inherit"/>
                        </a:rPr>
                        <a:t>2491169</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err="1">
                          <a:solidFill>
                            <a:srgbClr val="000000"/>
                          </a:solidFill>
                          <a:effectLst/>
                          <a:latin typeface="inherit"/>
                        </a:rPr>
                        <a:t>Perike</a:t>
                      </a:r>
                      <a:r>
                        <a:rPr lang="en-IN" sz="1400" dirty="0">
                          <a:solidFill>
                            <a:srgbClr val="000000"/>
                          </a:solidFill>
                          <a:effectLst/>
                          <a:latin typeface="inherit"/>
                        </a:rPr>
                        <a:t> Pavan Kumar</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30169346"/>
                  </a:ext>
                </a:extLst>
              </a:tr>
              <a:tr h="276180">
                <a:tc>
                  <a:txBody>
                    <a:bodyPr/>
                    <a:lstStyle/>
                    <a:p>
                      <a:pPr algn="ctr"/>
                      <a:r>
                        <a:rPr lang="en-IN" sz="1400">
                          <a:solidFill>
                            <a:srgbClr val="000000"/>
                          </a:solidFill>
                          <a:effectLst/>
                          <a:latin typeface="inherit"/>
                        </a:rPr>
                        <a:t>2490872</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a:solidFill>
                            <a:srgbClr val="000000"/>
                          </a:solidFill>
                          <a:effectLst/>
                          <a:latin typeface="inherit"/>
                        </a:rPr>
                        <a:t>Aishwarya </a:t>
                      </a:r>
                      <a:r>
                        <a:rPr lang="en-IN" sz="1400" dirty="0" err="1">
                          <a:solidFill>
                            <a:srgbClr val="000000"/>
                          </a:solidFill>
                          <a:effectLst/>
                          <a:latin typeface="inherit"/>
                        </a:rPr>
                        <a:t>Walmik</a:t>
                      </a:r>
                      <a:r>
                        <a:rPr lang="en-IN" sz="1400" dirty="0">
                          <a:solidFill>
                            <a:srgbClr val="000000"/>
                          </a:solidFill>
                          <a:effectLst/>
                          <a:latin typeface="inherit"/>
                        </a:rPr>
                        <a:t> </a:t>
                      </a:r>
                      <a:r>
                        <a:rPr lang="en-IN" sz="1400" dirty="0" err="1">
                          <a:solidFill>
                            <a:srgbClr val="000000"/>
                          </a:solidFill>
                          <a:effectLst/>
                          <a:latin typeface="inherit"/>
                        </a:rPr>
                        <a:t>Dhumane</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0803906"/>
                  </a:ext>
                </a:extLst>
              </a:tr>
              <a:tr h="276180">
                <a:tc>
                  <a:txBody>
                    <a:bodyPr/>
                    <a:lstStyle/>
                    <a:p>
                      <a:pPr algn="ctr"/>
                      <a:r>
                        <a:rPr lang="en-IN" sz="1400">
                          <a:solidFill>
                            <a:srgbClr val="000000"/>
                          </a:solidFill>
                          <a:effectLst/>
                          <a:latin typeface="inherit"/>
                        </a:rPr>
                        <a:t>2490188</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err="1">
                          <a:solidFill>
                            <a:srgbClr val="000000"/>
                          </a:solidFill>
                          <a:effectLst/>
                          <a:latin typeface="inherit"/>
                        </a:rPr>
                        <a:t>Gunthapalli</a:t>
                      </a:r>
                      <a:r>
                        <a:rPr lang="en-IN" sz="1400" dirty="0">
                          <a:solidFill>
                            <a:srgbClr val="000000"/>
                          </a:solidFill>
                          <a:effectLst/>
                          <a:latin typeface="inherit"/>
                        </a:rPr>
                        <a:t> Lochan Aravind Akash</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55623388"/>
                  </a:ext>
                </a:extLst>
              </a:tr>
              <a:tr h="276180">
                <a:tc>
                  <a:txBody>
                    <a:bodyPr/>
                    <a:lstStyle/>
                    <a:p>
                      <a:pPr algn="ctr"/>
                      <a:r>
                        <a:rPr lang="en-IN" sz="1400">
                          <a:solidFill>
                            <a:srgbClr val="000000"/>
                          </a:solidFill>
                          <a:effectLst/>
                          <a:latin typeface="inherit"/>
                        </a:rPr>
                        <a:t>2489203</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err="1">
                          <a:solidFill>
                            <a:srgbClr val="000000"/>
                          </a:solidFill>
                          <a:effectLst/>
                          <a:latin typeface="inherit"/>
                        </a:rPr>
                        <a:t>Kamaljyothi</a:t>
                      </a:r>
                      <a:r>
                        <a:rPr lang="en-IN" sz="1400" dirty="0">
                          <a:solidFill>
                            <a:srgbClr val="000000"/>
                          </a:solidFill>
                          <a:effectLst/>
                          <a:latin typeface="inherit"/>
                        </a:rPr>
                        <a:t> </a:t>
                      </a:r>
                      <a:r>
                        <a:rPr lang="en-IN" sz="1400" dirty="0" err="1">
                          <a:solidFill>
                            <a:srgbClr val="000000"/>
                          </a:solidFill>
                          <a:effectLst/>
                          <a:latin typeface="inherit"/>
                        </a:rPr>
                        <a:t>Battula</a:t>
                      </a:r>
                      <a:r>
                        <a:rPr lang="en-IN" sz="1400" dirty="0">
                          <a:solidFill>
                            <a:srgbClr val="000000"/>
                          </a:solidFill>
                          <a:effectLst/>
                          <a:latin typeface="inherit"/>
                        </a:rPr>
                        <a:t> </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5946758"/>
                  </a:ext>
                </a:extLst>
              </a:tr>
              <a:tr h="276180">
                <a:tc>
                  <a:txBody>
                    <a:bodyPr/>
                    <a:lstStyle/>
                    <a:p>
                      <a:pPr algn="ctr"/>
                      <a:r>
                        <a:rPr lang="en-IN" sz="1400">
                          <a:solidFill>
                            <a:srgbClr val="000000"/>
                          </a:solidFill>
                          <a:effectLst/>
                          <a:latin typeface="inherit"/>
                        </a:rPr>
                        <a:t>2490669</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a:solidFill>
                            <a:srgbClr val="000000"/>
                          </a:solidFill>
                          <a:effectLst/>
                          <a:latin typeface="inherit"/>
                        </a:rPr>
                        <a:t>N </a:t>
                      </a:r>
                      <a:r>
                        <a:rPr lang="en-IN" sz="1400" dirty="0" err="1">
                          <a:solidFill>
                            <a:srgbClr val="000000"/>
                          </a:solidFill>
                          <a:effectLst/>
                          <a:latin typeface="inherit"/>
                        </a:rPr>
                        <a:t>Aswini</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0137744"/>
                  </a:ext>
                </a:extLst>
              </a:tr>
              <a:tr h="289989">
                <a:tc>
                  <a:txBody>
                    <a:bodyPr/>
                    <a:lstStyle/>
                    <a:p>
                      <a:pPr algn="ctr"/>
                      <a:r>
                        <a:rPr lang="en-IN" sz="1400">
                          <a:solidFill>
                            <a:srgbClr val="000000"/>
                          </a:solidFill>
                          <a:effectLst/>
                          <a:latin typeface="inherit"/>
                        </a:rPr>
                        <a:t>2490615</a:t>
                      </a:r>
                      <a:endParaRPr lang="en-IN" sz="140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sz="1400" dirty="0">
                          <a:solidFill>
                            <a:srgbClr val="000000"/>
                          </a:solidFill>
                          <a:effectLst/>
                          <a:latin typeface="inherit"/>
                        </a:rPr>
                        <a:t>Prateek Prashant </a:t>
                      </a:r>
                      <a:r>
                        <a:rPr lang="en-IN" sz="1400" dirty="0" err="1">
                          <a:solidFill>
                            <a:srgbClr val="000000"/>
                          </a:solidFill>
                          <a:effectLst/>
                          <a:latin typeface="inherit"/>
                        </a:rPr>
                        <a:t>Awate</a:t>
                      </a:r>
                      <a:endParaRPr lang="en-IN" sz="1400" dirty="0">
                        <a:effectLst/>
                        <a:latin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3105273"/>
                  </a:ext>
                </a:extLst>
              </a:tr>
            </a:tbl>
          </a:graphicData>
        </a:graphic>
      </p:graphicFrame>
    </p:spTree>
    <p:extLst>
      <p:ext uri="{BB962C8B-B14F-4D97-AF65-F5344CB8AC3E}">
        <p14:creationId xmlns:p14="http://schemas.microsoft.com/office/powerpoint/2010/main" val="33374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EC68-F8A2-4536-B9BE-209A100F6C88}"/>
              </a:ext>
            </a:extLst>
          </p:cNvPr>
          <p:cNvSpPr>
            <a:spLocks noGrp="1"/>
          </p:cNvSpPr>
          <p:nvPr>
            <p:ph type="title"/>
          </p:nvPr>
        </p:nvSpPr>
        <p:spPr>
          <a:xfrm>
            <a:off x="677334" y="609601"/>
            <a:ext cx="8596668" cy="717176"/>
          </a:xfrm>
        </p:spPr>
        <p:txBody>
          <a:bodyPr/>
          <a:lstStyle/>
          <a:p>
            <a:r>
              <a:rPr lang="en-US" dirty="0"/>
              <a:t>ER Diagram</a:t>
            </a:r>
            <a:endParaRPr lang="en-IN" dirty="0"/>
          </a:p>
        </p:txBody>
      </p:sp>
      <p:pic>
        <p:nvPicPr>
          <p:cNvPr id="4" name="Content Placeholder 3">
            <a:extLst>
              <a:ext uri="{FF2B5EF4-FFF2-40B4-BE49-F238E27FC236}">
                <a16:creationId xmlns:a16="http://schemas.microsoft.com/office/drawing/2014/main" id="{DC32EB2D-94C1-4949-B18F-C7B94A9E37E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51"/>
          <a:stretch/>
        </p:blipFill>
        <p:spPr>
          <a:xfrm>
            <a:off x="1432873" y="1326777"/>
            <a:ext cx="6843837" cy="5083450"/>
          </a:xfrm>
        </p:spPr>
      </p:pic>
    </p:spTree>
    <p:extLst>
      <p:ext uri="{BB962C8B-B14F-4D97-AF65-F5344CB8AC3E}">
        <p14:creationId xmlns:p14="http://schemas.microsoft.com/office/powerpoint/2010/main" val="149312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886B-F28B-4F52-BC82-5D38A182597C}"/>
              </a:ext>
            </a:extLst>
          </p:cNvPr>
          <p:cNvSpPr>
            <a:spLocks noGrp="1"/>
          </p:cNvSpPr>
          <p:nvPr>
            <p:ph type="title"/>
          </p:nvPr>
        </p:nvSpPr>
        <p:spPr>
          <a:xfrm>
            <a:off x="677334" y="609601"/>
            <a:ext cx="8596668" cy="753034"/>
          </a:xfrm>
        </p:spPr>
        <p:txBody>
          <a:bodyPr/>
          <a:lstStyle/>
          <a:p>
            <a:r>
              <a:rPr lang="en-US" dirty="0"/>
              <a:t>User Interface Page Screenshots</a:t>
            </a:r>
            <a:endParaRPr lang="en-IN" dirty="0"/>
          </a:p>
        </p:txBody>
      </p:sp>
      <p:pic>
        <p:nvPicPr>
          <p:cNvPr id="5" name="Content Placeholder 4">
            <a:extLst>
              <a:ext uri="{FF2B5EF4-FFF2-40B4-BE49-F238E27FC236}">
                <a16:creationId xmlns:a16="http://schemas.microsoft.com/office/drawing/2014/main" id="{8D02EA30-D436-4C3F-9C82-D9B21115B7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776" t="8822" r="30157"/>
          <a:stretch/>
        </p:blipFill>
        <p:spPr>
          <a:xfrm>
            <a:off x="1021976" y="2816218"/>
            <a:ext cx="3299012" cy="3225993"/>
          </a:xfrm>
        </p:spPr>
      </p:pic>
      <p:pic>
        <p:nvPicPr>
          <p:cNvPr id="7" name="Picture 6">
            <a:extLst>
              <a:ext uri="{FF2B5EF4-FFF2-40B4-BE49-F238E27FC236}">
                <a16:creationId xmlns:a16="http://schemas.microsoft.com/office/drawing/2014/main" id="{632BF63B-0AAC-48D1-8052-D1C259384B8D}"/>
              </a:ext>
            </a:extLst>
          </p:cNvPr>
          <p:cNvPicPr>
            <a:picLocks noChangeAspect="1"/>
          </p:cNvPicPr>
          <p:nvPr/>
        </p:nvPicPr>
        <p:blipFill rotWithShape="1">
          <a:blip r:embed="rId3">
            <a:extLst>
              <a:ext uri="{28A0092B-C50C-407E-A947-70E740481C1C}">
                <a14:useLocalDpi xmlns:a14="http://schemas.microsoft.com/office/drawing/2010/main" val="0"/>
              </a:ext>
            </a:extLst>
          </a:blip>
          <a:srcRect l="23589" t="20733" r="28072"/>
          <a:stretch/>
        </p:blipFill>
        <p:spPr>
          <a:xfrm>
            <a:off x="5204025" y="3094969"/>
            <a:ext cx="3532095" cy="2668490"/>
          </a:xfrm>
          <a:prstGeom prst="rect">
            <a:avLst/>
          </a:prstGeom>
        </p:spPr>
      </p:pic>
    </p:spTree>
    <p:extLst>
      <p:ext uri="{BB962C8B-B14F-4D97-AF65-F5344CB8AC3E}">
        <p14:creationId xmlns:p14="http://schemas.microsoft.com/office/powerpoint/2010/main" val="161016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886B-F28B-4F52-BC82-5D38A182597C}"/>
              </a:ext>
            </a:extLst>
          </p:cNvPr>
          <p:cNvSpPr>
            <a:spLocks noGrp="1"/>
          </p:cNvSpPr>
          <p:nvPr>
            <p:ph type="title"/>
          </p:nvPr>
        </p:nvSpPr>
        <p:spPr>
          <a:xfrm>
            <a:off x="677334" y="609601"/>
            <a:ext cx="8596668" cy="753034"/>
          </a:xfrm>
        </p:spPr>
        <p:txBody>
          <a:bodyPr/>
          <a:lstStyle/>
          <a:p>
            <a:r>
              <a:rPr lang="en-US" dirty="0"/>
              <a:t>Admin Interface Page Screenshots</a:t>
            </a:r>
            <a:endParaRPr lang="en-IN" dirty="0"/>
          </a:p>
        </p:txBody>
      </p:sp>
      <p:pic>
        <p:nvPicPr>
          <p:cNvPr id="8" name="Content Placeholder 7">
            <a:extLst>
              <a:ext uri="{FF2B5EF4-FFF2-40B4-BE49-F238E27FC236}">
                <a16:creationId xmlns:a16="http://schemas.microsoft.com/office/drawing/2014/main" id="{8D178A00-0E04-412B-97BF-00B7BB719D1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774" t="25644" r="40396" b="26085"/>
          <a:stretch/>
        </p:blipFill>
        <p:spPr>
          <a:xfrm>
            <a:off x="2608729" y="1927408"/>
            <a:ext cx="5387789" cy="4596117"/>
          </a:xfrm>
        </p:spPr>
      </p:pic>
    </p:spTree>
    <p:extLst>
      <p:ext uri="{BB962C8B-B14F-4D97-AF65-F5344CB8AC3E}">
        <p14:creationId xmlns:p14="http://schemas.microsoft.com/office/powerpoint/2010/main" val="2954543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DB1A-296B-441B-AF55-4EB5C97CC9A4}"/>
              </a:ext>
            </a:extLst>
          </p:cNvPr>
          <p:cNvSpPr>
            <a:spLocks noGrp="1"/>
          </p:cNvSpPr>
          <p:nvPr>
            <p:ph type="title"/>
          </p:nvPr>
        </p:nvSpPr>
        <p:spPr>
          <a:xfrm>
            <a:off x="784911" y="289210"/>
            <a:ext cx="8596668" cy="833718"/>
          </a:xfrm>
        </p:spPr>
        <p:txBody>
          <a:bodyPr/>
          <a:lstStyle/>
          <a:p>
            <a:r>
              <a:rPr lang="en-US" dirty="0"/>
              <a:t>Home Page</a:t>
            </a:r>
            <a:endParaRPr lang="en-IN" dirty="0"/>
          </a:p>
        </p:txBody>
      </p:sp>
      <p:pic>
        <p:nvPicPr>
          <p:cNvPr id="5" name="Content Placeholder 4">
            <a:extLst>
              <a:ext uri="{FF2B5EF4-FFF2-40B4-BE49-F238E27FC236}">
                <a16:creationId xmlns:a16="http://schemas.microsoft.com/office/drawing/2014/main" id="{2FEE3EAE-399F-41A9-B7E3-52CE596BF8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280" t="12348" r="16075" b="6118"/>
          <a:stretch/>
        </p:blipFill>
        <p:spPr>
          <a:xfrm>
            <a:off x="567243" y="1122928"/>
            <a:ext cx="4515744" cy="2666358"/>
          </a:xfrm>
        </p:spPr>
      </p:pic>
      <p:pic>
        <p:nvPicPr>
          <p:cNvPr id="7" name="Picture 6">
            <a:extLst>
              <a:ext uri="{FF2B5EF4-FFF2-40B4-BE49-F238E27FC236}">
                <a16:creationId xmlns:a16="http://schemas.microsoft.com/office/drawing/2014/main" id="{2C962BE1-9106-4BA2-87CD-77301B516F6F}"/>
              </a:ext>
            </a:extLst>
          </p:cNvPr>
          <p:cNvPicPr>
            <a:picLocks noChangeAspect="1"/>
          </p:cNvPicPr>
          <p:nvPr/>
        </p:nvPicPr>
        <p:blipFill rotWithShape="1">
          <a:blip r:embed="rId3">
            <a:extLst>
              <a:ext uri="{28A0092B-C50C-407E-A947-70E740481C1C}">
                <a14:useLocalDpi xmlns:a14="http://schemas.microsoft.com/office/drawing/2010/main" val="0"/>
              </a:ext>
            </a:extLst>
          </a:blip>
          <a:srcRect l="14213" t="13243" r="18125" b="22815"/>
          <a:stretch/>
        </p:blipFill>
        <p:spPr>
          <a:xfrm>
            <a:off x="5237609" y="1122929"/>
            <a:ext cx="5262436" cy="2666357"/>
          </a:xfrm>
          <a:prstGeom prst="rect">
            <a:avLst/>
          </a:prstGeom>
        </p:spPr>
      </p:pic>
      <p:pic>
        <p:nvPicPr>
          <p:cNvPr id="9" name="Picture 8">
            <a:extLst>
              <a:ext uri="{FF2B5EF4-FFF2-40B4-BE49-F238E27FC236}">
                <a16:creationId xmlns:a16="http://schemas.microsoft.com/office/drawing/2014/main" id="{7AEFA556-DE7A-41E4-BE93-CFC64D9F95E3}"/>
              </a:ext>
            </a:extLst>
          </p:cNvPr>
          <p:cNvPicPr>
            <a:picLocks noChangeAspect="1"/>
          </p:cNvPicPr>
          <p:nvPr/>
        </p:nvPicPr>
        <p:blipFill rotWithShape="1">
          <a:blip r:embed="rId4">
            <a:extLst>
              <a:ext uri="{28A0092B-C50C-407E-A947-70E740481C1C}">
                <a14:useLocalDpi xmlns:a14="http://schemas.microsoft.com/office/drawing/2010/main" val="0"/>
              </a:ext>
            </a:extLst>
          </a:blip>
          <a:srcRect l="12836" t="14399" r="16254" b="26461"/>
          <a:stretch/>
        </p:blipFill>
        <p:spPr>
          <a:xfrm>
            <a:off x="5237609" y="3935506"/>
            <a:ext cx="5262436" cy="2581000"/>
          </a:xfrm>
          <a:prstGeom prst="rect">
            <a:avLst/>
          </a:prstGeom>
        </p:spPr>
      </p:pic>
      <p:pic>
        <p:nvPicPr>
          <p:cNvPr id="11" name="Picture 10">
            <a:extLst>
              <a:ext uri="{FF2B5EF4-FFF2-40B4-BE49-F238E27FC236}">
                <a16:creationId xmlns:a16="http://schemas.microsoft.com/office/drawing/2014/main" id="{F02C7D5D-2ECB-41A4-A478-234ABB7CDA26}"/>
              </a:ext>
            </a:extLst>
          </p:cNvPr>
          <p:cNvPicPr>
            <a:picLocks noChangeAspect="1"/>
          </p:cNvPicPr>
          <p:nvPr/>
        </p:nvPicPr>
        <p:blipFill rotWithShape="1">
          <a:blip r:embed="rId5">
            <a:extLst>
              <a:ext uri="{28A0092B-C50C-407E-A947-70E740481C1C}">
                <a14:useLocalDpi xmlns:a14="http://schemas.microsoft.com/office/drawing/2010/main" val="0"/>
              </a:ext>
            </a:extLst>
          </a:blip>
          <a:srcRect l="13974" t="14759" r="15519" b="14733"/>
          <a:stretch/>
        </p:blipFill>
        <p:spPr>
          <a:xfrm>
            <a:off x="477596" y="3987790"/>
            <a:ext cx="4695039" cy="2581000"/>
          </a:xfrm>
          <a:prstGeom prst="rect">
            <a:avLst/>
          </a:prstGeom>
        </p:spPr>
      </p:pic>
    </p:spTree>
    <p:extLst>
      <p:ext uri="{BB962C8B-B14F-4D97-AF65-F5344CB8AC3E}">
        <p14:creationId xmlns:p14="http://schemas.microsoft.com/office/powerpoint/2010/main" val="2072467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DB1A-296B-441B-AF55-4EB5C97CC9A4}"/>
              </a:ext>
            </a:extLst>
          </p:cNvPr>
          <p:cNvSpPr>
            <a:spLocks noGrp="1"/>
          </p:cNvSpPr>
          <p:nvPr>
            <p:ph type="title"/>
          </p:nvPr>
        </p:nvSpPr>
        <p:spPr>
          <a:xfrm>
            <a:off x="784911" y="289210"/>
            <a:ext cx="8596668" cy="833718"/>
          </a:xfrm>
        </p:spPr>
        <p:txBody>
          <a:bodyPr/>
          <a:lstStyle/>
          <a:p>
            <a:r>
              <a:rPr lang="en-US" dirty="0"/>
              <a:t>Contact Page</a:t>
            </a:r>
            <a:endParaRPr lang="en-IN" dirty="0"/>
          </a:p>
        </p:txBody>
      </p:sp>
      <p:pic>
        <p:nvPicPr>
          <p:cNvPr id="8" name="Content Placeholder 7">
            <a:extLst>
              <a:ext uri="{FF2B5EF4-FFF2-40B4-BE49-F238E27FC236}">
                <a16:creationId xmlns:a16="http://schemas.microsoft.com/office/drawing/2014/main" id="{F696D390-F676-49AB-ABF2-558AF08A5B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508" t="17089" r="6617" b="10157"/>
          <a:stretch/>
        </p:blipFill>
        <p:spPr>
          <a:xfrm>
            <a:off x="170329" y="1250669"/>
            <a:ext cx="5925671" cy="2823883"/>
          </a:xfrm>
        </p:spPr>
      </p:pic>
      <p:pic>
        <p:nvPicPr>
          <p:cNvPr id="12" name="Picture 11">
            <a:extLst>
              <a:ext uri="{FF2B5EF4-FFF2-40B4-BE49-F238E27FC236}">
                <a16:creationId xmlns:a16="http://schemas.microsoft.com/office/drawing/2014/main" id="{3393BA88-D47A-4AF3-9898-D633181505EB}"/>
              </a:ext>
            </a:extLst>
          </p:cNvPr>
          <p:cNvPicPr>
            <a:picLocks noChangeAspect="1"/>
          </p:cNvPicPr>
          <p:nvPr/>
        </p:nvPicPr>
        <p:blipFill rotWithShape="1">
          <a:blip r:embed="rId3">
            <a:extLst>
              <a:ext uri="{28A0092B-C50C-407E-A947-70E740481C1C}">
                <a14:useLocalDpi xmlns:a14="http://schemas.microsoft.com/office/drawing/2010/main" val="0"/>
              </a:ext>
            </a:extLst>
          </a:blip>
          <a:srcRect l="7373" t="9711" r="10054" b="9115"/>
          <a:stretch/>
        </p:blipFill>
        <p:spPr>
          <a:xfrm>
            <a:off x="5387788" y="3429000"/>
            <a:ext cx="5513294" cy="3048656"/>
          </a:xfrm>
          <a:prstGeom prst="rect">
            <a:avLst/>
          </a:prstGeom>
        </p:spPr>
      </p:pic>
    </p:spTree>
    <p:extLst>
      <p:ext uri="{BB962C8B-B14F-4D97-AF65-F5344CB8AC3E}">
        <p14:creationId xmlns:p14="http://schemas.microsoft.com/office/powerpoint/2010/main" val="260329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DB1A-296B-441B-AF55-4EB5C97CC9A4}"/>
              </a:ext>
            </a:extLst>
          </p:cNvPr>
          <p:cNvSpPr>
            <a:spLocks noGrp="1"/>
          </p:cNvSpPr>
          <p:nvPr>
            <p:ph type="title"/>
          </p:nvPr>
        </p:nvSpPr>
        <p:spPr>
          <a:xfrm>
            <a:off x="784911" y="289210"/>
            <a:ext cx="8596668" cy="833718"/>
          </a:xfrm>
        </p:spPr>
        <p:txBody>
          <a:bodyPr/>
          <a:lstStyle/>
          <a:p>
            <a:r>
              <a:rPr lang="en-US" dirty="0"/>
              <a:t>Menu Page</a:t>
            </a:r>
            <a:endParaRPr lang="en-IN" dirty="0"/>
          </a:p>
        </p:txBody>
      </p:sp>
      <p:pic>
        <p:nvPicPr>
          <p:cNvPr id="6" name="Content Placeholder 5">
            <a:extLst>
              <a:ext uri="{FF2B5EF4-FFF2-40B4-BE49-F238E27FC236}">
                <a16:creationId xmlns:a16="http://schemas.microsoft.com/office/drawing/2014/main" id="{FEE1E5D7-D9AA-47F1-BD1D-A5E61F8C9F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366" t="16165" r="9215" b="9465"/>
          <a:stretch/>
        </p:blipFill>
        <p:spPr>
          <a:xfrm>
            <a:off x="1120587" y="1122928"/>
            <a:ext cx="8543266" cy="4444154"/>
          </a:xfrm>
        </p:spPr>
      </p:pic>
    </p:spTree>
    <p:extLst>
      <p:ext uri="{BB962C8B-B14F-4D97-AF65-F5344CB8AC3E}">
        <p14:creationId xmlns:p14="http://schemas.microsoft.com/office/powerpoint/2010/main" val="1892283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73ADC-39A2-42AB-8172-BBCB9E1446CE}"/>
              </a:ext>
            </a:extLst>
          </p:cNvPr>
          <p:cNvSpPr>
            <a:spLocks noGrp="1"/>
          </p:cNvSpPr>
          <p:nvPr>
            <p:ph type="title"/>
          </p:nvPr>
        </p:nvSpPr>
        <p:spPr>
          <a:xfrm>
            <a:off x="766981" y="394447"/>
            <a:ext cx="8596668" cy="923365"/>
          </a:xfrm>
        </p:spPr>
        <p:txBody>
          <a:bodyPr/>
          <a:lstStyle/>
          <a:p>
            <a:r>
              <a:rPr lang="en-US" dirty="0"/>
              <a:t>Food Page with Cart Page</a:t>
            </a:r>
            <a:endParaRPr lang="en-IN" dirty="0"/>
          </a:p>
        </p:txBody>
      </p:sp>
      <p:pic>
        <p:nvPicPr>
          <p:cNvPr id="5" name="Content Placeholder 4">
            <a:extLst>
              <a:ext uri="{FF2B5EF4-FFF2-40B4-BE49-F238E27FC236}">
                <a16:creationId xmlns:a16="http://schemas.microsoft.com/office/drawing/2014/main" id="{3D11E022-9BEA-4555-BE13-BDF13EA325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1696901"/>
            <a:ext cx="8596312" cy="4766652"/>
          </a:xfrm>
        </p:spPr>
      </p:pic>
    </p:spTree>
    <p:extLst>
      <p:ext uri="{BB962C8B-B14F-4D97-AF65-F5344CB8AC3E}">
        <p14:creationId xmlns:p14="http://schemas.microsoft.com/office/powerpoint/2010/main" val="91607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3283D-18C0-4AB3-BE59-9335727180C4}"/>
              </a:ext>
            </a:extLst>
          </p:cNvPr>
          <p:cNvSpPr>
            <a:spLocks noGrp="1"/>
          </p:cNvSpPr>
          <p:nvPr>
            <p:ph type="title"/>
          </p:nvPr>
        </p:nvSpPr>
        <p:spPr>
          <a:xfrm>
            <a:off x="677334" y="609600"/>
            <a:ext cx="8596668" cy="932329"/>
          </a:xfrm>
        </p:spPr>
        <p:txBody>
          <a:bodyPr/>
          <a:lstStyle/>
          <a:p>
            <a:r>
              <a:rPr lang="en-US" dirty="0"/>
              <a:t>Cart Page</a:t>
            </a:r>
            <a:endParaRPr lang="en-IN" dirty="0"/>
          </a:p>
        </p:txBody>
      </p:sp>
      <p:pic>
        <p:nvPicPr>
          <p:cNvPr id="5" name="Content Placeholder 4">
            <a:extLst>
              <a:ext uri="{FF2B5EF4-FFF2-40B4-BE49-F238E27FC236}">
                <a16:creationId xmlns:a16="http://schemas.microsoft.com/office/drawing/2014/main" id="{B7B5D9F8-A306-4C7B-BCAC-067107748C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024" y="1622612"/>
            <a:ext cx="9386047" cy="4939553"/>
          </a:xfrm>
        </p:spPr>
      </p:pic>
    </p:spTree>
    <p:extLst>
      <p:ext uri="{BB962C8B-B14F-4D97-AF65-F5344CB8AC3E}">
        <p14:creationId xmlns:p14="http://schemas.microsoft.com/office/powerpoint/2010/main" val="1767190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E46B-FE0D-4753-A007-0A39681C4C4F}"/>
              </a:ext>
            </a:extLst>
          </p:cNvPr>
          <p:cNvSpPr>
            <a:spLocks noGrp="1"/>
          </p:cNvSpPr>
          <p:nvPr>
            <p:ph type="title"/>
          </p:nvPr>
        </p:nvSpPr>
        <p:spPr>
          <a:xfrm>
            <a:off x="677334" y="609600"/>
            <a:ext cx="8596668" cy="869576"/>
          </a:xfrm>
        </p:spPr>
        <p:txBody>
          <a:bodyPr/>
          <a:lstStyle/>
          <a:p>
            <a:r>
              <a:rPr lang="en-US" dirty="0"/>
              <a:t>Cart Page</a:t>
            </a:r>
            <a:endParaRPr lang="en-IN" dirty="0"/>
          </a:p>
        </p:txBody>
      </p:sp>
      <p:pic>
        <p:nvPicPr>
          <p:cNvPr id="5" name="Content Placeholder 4">
            <a:extLst>
              <a:ext uri="{FF2B5EF4-FFF2-40B4-BE49-F238E27FC236}">
                <a16:creationId xmlns:a16="http://schemas.microsoft.com/office/drawing/2014/main" id="{6FF542E1-9DED-4215-BB2F-E589123A3D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061" y="1712259"/>
            <a:ext cx="8090020" cy="4437529"/>
          </a:xfrm>
        </p:spPr>
      </p:pic>
    </p:spTree>
    <p:extLst>
      <p:ext uri="{BB962C8B-B14F-4D97-AF65-F5344CB8AC3E}">
        <p14:creationId xmlns:p14="http://schemas.microsoft.com/office/powerpoint/2010/main" val="3498368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26F58-D89C-45E7-9116-750C57D1C964}"/>
              </a:ext>
            </a:extLst>
          </p:cNvPr>
          <p:cNvSpPr>
            <a:spLocks noGrp="1"/>
          </p:cNvSpPr>
          <p:nvPr>
            <p:ph type="title"/>
          </p:nvPr>
        </p:nvSpPr>
        <p:spPr>
          <a:xfrm>
            <a:off x="677334" y="609600"/>
            <a:ext cx="8596668" cy="797859"/>
          </a:xfrm>
        </p:spPr>
        <p:txBody>
          <a:bodyPr/>
          <a:lstStyle/>
          <a:p>
            <a:r>
              <a:rPr lang="en-US" dirty="0"/>
              <a:t>Payments Page</a:t>
            </a:r>
            <a:endParaRPr lang="en-IN" dirty="0"/>
          </a:p>
        </p:txBody>
      </p:sp>
      <p:pic>
        <p:nvPicPr>
          <p:cNvPr id="5" name="Content Placeholder 4">
            <a:extLst>
              <a:ext uri="{FF2B5EF4-FFF2-40B4-BE49-F238E27FC236}">
                <a16:creationId xmlns:a16="http://schemas.microsoft.com/office/drawing/2014/main" id="{79B4432B-EC04-46E1-ABF8-4C35830D5A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553" y="1649507"/>
            <a:ext cx="10013575" cy="4993340"/>
          </a:xfrm>
        </p:spPr>
      </p:pic>
    </p:spTree>
    <p:extLst>
      <p:ext uri="{BB962C8B-B14F-4D97-AF65-F5344CB8AC3E}">
        <p14:creationId xmlns:p14="http://schemas.microsoft.com/office/powerpoint/2010/main" val="929566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73E8-236F-449D-8E0B-2B6ED8705C9B}"/>
              </a:ext>
            </a:extLst>
          </p:cNvPr>
          <p:cNvSpPr>
            <a:spLocks noGrp="1"/>
          </p:cNvSpPr>
          <p:nvPr>
            <p:ph type="title"/>
          </p:nvPr>
        </p:nvSpPr>
        <p:spPr>
          <a:xfrm>
            <a:off x="677334" y="609600"/>
            <a:ext cx="8596668" cy="842682"/>
          </a:xfrm>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1BF21975-4610-4CAA-8581-A846C7879711}"/>
              </a:ext>
            </a:extLst>
          </p:cNvPr>
          <p:cNvSpPr>
            <a:spLocks noGrp="1"/>
          </p:cNvSpPr>
          <p:nvPr>
            <p:ph idx="1"/>
          </p:nvPr>
        </p:nvSpPr>
        <p:spPr>
          <a:xfrm>
            <a:off x="677334" y="1452282"/>
            <a:ext cx="8596668" cy="5100918"/>
          </a:xfrm>
        </p:spPr>
        <p:txBody>
          <a:bodyPr/>
          <a:lstStyle/>
          <a:p>
            <a:pPr>
              <a:buFont typeface="Wingdings" panose="05000000000000000000" pitchFamily="2" charset="2"/>
              <a:buChar char="Ø"/>
            </a:pPr>
            <a:r>
              <a:rPr lang="en-US" dirty="0"/>
              <a:t>Abstract</a:t>
            </a:r>
          </a:p>
          <a:p>
            <a:pPr>
              <a:buFont typeface="Wingdings" panose="05000000000000000000" pitchFamily="2" charset="2"/>
              <a:buChar char="Ø"/>
            </a:pPr>
            <a:r>
              <a:rPr lang="en-US" dirty="0"/>
              <a:t>Introduction</a:t>
            </a:r>
          </a:p>
          <a:p>
            <a:pPr>
              <a:buFont typeface="Wingdings" panose="05000000000000000000" pitchFamily="2" charset="2"/>
              <a:buChar char="Ø"/>
            </a:pPr>
            <a:r>
              <a:rPr lang="en-US" dirty="0"/>
              <a:t>Project Objective</a:t>
            </a:r>
          </a:p>
          <a:p>
            <a:pPr>
              <a:buFont typeface="Wingdings" panose="05000000000000000000" pitchFamily="2" charset="2"/>
              <a:buChar char="Ø"/>
            </a:pPr>
            <a:r>
              <a:rPr lang="en-US" dirty="0"/>
              <a:t>Scope and Purpose</a:t>
            </a:r>
          </a:p>
          <a:p>
            <a:pPr>
              <a:buFont typeface="Wingdings" panose="05000000000000000000" pitchFamily="2" charset="2"/>
              <a:buChar char="Ø"/>
            </a:pPr>
            <a:r>
              <a:rPr lang="en-US" dirty="0"/>
              <a:t>Tools and Technologies</a:t>
            </a:r>
          </a:p>
          <a:p>
            <a:pPr>
              <a:buFont typeface="Wingdings" panose="05000000000000000000" pitchFamily="2" charset="2"/>
              <a:buChar char="Ø"/>
            </a:pPr>
            <a:r>
              <a:rPr lang="en-US" dirty="0"/>
              <a:t>Functional Requirements and Modules</a:t>
            </a:r>
          </a:p>
          <a:p>
            <a:pPr>
              <a:buFont typeface="Wingdings" panose="05000000000000000000" pitchFamily="2" charset="2"/>
              <a:buChar char="Ø"/>
            </a:pPr>
            <a:r>
              <a:rPr lang="en-US" dirty="0"/>
              <a:t>ER Diagram</a:t>
            </a:r>
          </a:p>
          <a:p>
            <a:pPr>
              <a:buFont typeface="Wingdings" panose="05000000000000000000" pitchFamily="2" charset="2"/>
              <a:buChar char="Ø"/>
            </a:pPr>
            <a:r>
              <a:rPr lang="en-US" dirty="0"/>
              <a:t>User Interface page Screenshots</a:t>
            </a:r>
          </a:p>
          <a:p>
            <a:pPr>
              <a:buFont typeface="Wingdings" panose="05000000000000000000" pitchFamily="2" charset="2"/>
              <a:buChar char="Ø"/>
            </a:pPr>
            <a:r>
              <a:rPr lang="en-US" dirty="0"/>
              <a:t>Back-End Development</a:t>
            </a:r>
          </a:p>
          <a:p>
            <a:pPr>
              <a:buFont typeface="Wingdings" panose="05000000000000000000" pitchFamily="2" charset="2"/>
              <a:buChar char="Ø"/>
            </a:pPr>
            <a:r>
              <a:rPr lang="en-US" dirty="0"/>
              <a:t>Advantages</a:t>
            </a:r>
          </a:p>
          <a:p>
            <a:pPr>
              <a:buFont typeface="Wingdings" panose="05000000000000000000" pitchFamily="2" charset="2"/>
              <a:buChar char="Ø"/>
            </a:pPr>
            <a:r>
              <a:rPr lang="en-US" dirty="0"/>
              <a:t>Future Scope</a:t>
            </a:r>
          </a:p>
          <a:p>
            <a:pPr>
              <a:buFont typeface="Wingdings" panose="05000000000000000000" pitchFamily="2" charset="2"/>
              <a:buChar char="Ø"/>
            </a:pPr>
            <a:r>
              <a:rPr lang="en-US" dirty="0"/>
              <a:t>Conclusion</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802117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DB1A-296B-441B-AF55-4EB5C97CC9A4}"/>
              </a:ext>
            </a:extLst>
          </p:cNvPr>
          <p:cNvSpPr>
            <a:spLocks noGrp="1"/>
          </p:cNvSpPr>
          <p:nvPr>
            <p:ph type="title"/>
          </p:nvPr>
        </p:nvSpPr>
        <p:spPr>
          <a:xfrm>
            <a:off x="784911" y="289210"/>
            <a:ext cx="8596668" cy="833718"/>
          </a:xfrm>
        </p:spPr>
        <p:txBody>
          <a:bodyPr/>
          <a:lstStyle/>
          <a:p>
            <a:r>
              <a:rPr lang="en-US" dirty="0"/>
              <a:t>Feedback Page</a:t>
            </a:r>
            <a:endParaRPr lang="en-IN" dirty="0"/>
          </a:p>
        </p:txBody>
      </p:sp>
      <p:pic>
        <p:nvPicPr>
          <p:cNvPr id="7" name="Content Placeholder 6">
            <a:extLst>
              <a:ext uri="{FF2B5EF4-FFF2-40B4-BE49-F238E27FC236}">
                <a16:creationId xmlns:a16="http://schemas.microsoft.com/office/drawing/2014/main" id="{9A21242C-8B4A-4D6F-9822-D48C259CFD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295" t="9005" r="31014" b="7386"/>
          <a:stretch/>
        </p:blipFill>
        <p:spPr>
          <a:xfrm>
            <a:off x="430305" y="1122928"/>
            <a:ext cx="4543210" cy="5250978"/>
          </a:xfrm>
        </p:spPr>
      </p:pic>
      <p:pic>
        <p:nvPicPr>
          <p:cNvPr id="9" name="Picture 8">
            <a:extLst>
              <a:ext uri="{FF2B5EF4-FFF2-40B4-BE49-F238E27FC236}">
                <a16:creationId xmlns:a16="http://schemas.microsoft.com/office/drawing/2014/main" id="{254A0B13-E054-4D32-A50A-313935112964}"/>
              </a:ext>
            </a:extLst>
          </p:cNvPr>
          <p:cNvPicPr>
            <a:picLocks noChangeAspect="1"/>
          </p:cNvPicPr>
          <p:nvPr/>
        </p:nvPicPr>
        <p:blipFill rotWithShape="1">
          <a:blip r:embed="rId3">
            <a:extLst>
              <a:ext uri="{28A0092B-C50C-407E-A947-70E740481C1C}">
                <a14:useLocalDpi xmlns:a14="http://schemas.microsoft.com/office/drawing/2010/main" val="0"/>
              </a:ext>
            </a:extLst>
          </a:blip>
          <a:srcRect l="30461" t="11146" r="30495" b="7939"/>
          <a:stretch/>
        </p:blipFill>
        <p:spPr>
          <a:xfrm>
            <a:off x="5328121" y="1122928"/>
            <a:ext cx="4760259" cy="5549154"/>
          </a:xfrm>
          <a:prstGeom prst="rect">
            <a:avLst/>
          </a:prstGeom>
        </p:spPr>
      </p:pic>
    </p:spTree>
    <p:extLst>
      <p:ext uri="{BB962C8B-B14F-4D97-AF65-F5344CB8AC3E}">
        <p14:creationId xmlns:p14="http://schemas.microsoft.com/office/powerpoint/2010/main" val="1805202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886B-F28B-4F52-BC82-5D38A182597C}"/>
              </a:ext>
            </a:extLst>
          </p:cNvPr>
          <p:cNvSpPr>
            <a:spLocks noGrp="1"/>
          </p:cNvSpPr>
          <p:nvPr>
            <p:ph type="title"/>
          </p:nvPr>
        </p:nvSpPr>
        <p:spPr>
          <a:xfrm>
            <a:off x="677334" y="609601"/>
            <a:ext cx="8596668" cy="753034"/>
          </a:xfrm>
        </p:spPr>
        <p:txBody>
          <a:bodyPr/>
          <a:lstStyle/>
          <a:p>
            <a:r>
              <a:rPr lang="en-US" dirty="0"/>
              <a:t>Admin Adding Food Items</a:t>
            </a:r>
            <a:endParaRPr lang="en-IN" dirty="0"/>
          </a:p>
        </p:txBody>
      </p:sp>
      <p:pic>
        <p:nvPicPr>
          <p:cNvPr id="6" name="Content Placeholder 5">
            <a:extLst>
              <a:ext uri="{FF2B5EF4-FFF2-40B4-BE49-F238E27FC236}">
                <a16:creationId xmlns:a16="http://schemas.microsoft.com/office/drawing/2014/main" id="{AE312F1F-D56E-4B34-877B-5527BC557D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323" b="33485"/>
          <a:stretch/>
        </p:blipFill>
        <p:spPr>
          <a:xfrm>
            <a:off x="677334" y="1631576"/>
            <a:ext cx="10089278" cy="4616823"/>
          </a:xfrm>
        </p:spPr>
      </p:pic>
    </p:spTree>
    <p:extLst>
      <p:ext uri="{BB962C8B-B14F-4D97-AF65-F5344CB8AC3E}">
        <p14:creationId xmlns:p14="http://schemas.microsoft.com/office/powerpoint/2010/main" val="773237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64D9-5DF6-4EC1-96A6-67DA37BC4EF0}"/>
              </a:ext>
            </a:extLst>
          </p:cNvPr>
          <p:cNvSpPr>
            <a:spLocks noGrp="1"/>
          </p:cNvSpPr>
          <p:nvPr>
            <p:ph type="title"/>
          </p:nvPr>
        </p:nvSpPr>
        <p:spPr>
          <a:xfrm>
            <a:off x="677334" y="609600"/>
            <a:ext cx="8596668" cy="914400"/>
          </a:xfrm>
        </p:spPr>
        <p:txBody>
          <a:bodyPr/>
          <a:lstStyle/>
          <a:p>
            <a:r>
              <a:rPr lang="en-US" dirty="0"/>
              <a:t>Back End Development</a:t>
            </a:r>
            <a:endParaRPr lang="en-IN" dirty="0"/>
          </a:p>
        </p:txBody>
      </p:sp>
      <p:pic>
        <p:nvPicPr>
          <p:cNvPr id="5" name="Content Placeholder 4">
            <a:extLst>
              <a:ext uri="{FF2B5EF4-FFF2-40B4-BE49-F238E27FC236}">
                <a16:creationId xmlns:a16="http://schemas.microsoft.com/office/drawing/2014/main" id="{29A31F16-71A7-49FD-8596-2770C9403F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932" t="9378" r="8576" b="37924"/>
          <a:stretch/>
        </p:blipFill>
        <p:spPr>
          <a:xfrm>
            <a:off x="394447" y="1873763"/>
            <a:ext cx="6302188" cy="4544503"/>
          </a:xfrm>
        </p:spPr>
      </p:pic>
      <p:pic>
        <p:nvPicPr>
          <p:cNvPr id="7" name="Picture 6">
            <a:extLst>
              <a:ext uri="{FF2B5EF4-FFF2-40B4-BE49-F238E27FC236}">
                <a16:creationId xmlns:a16="http://schemas.microsoft.com/office/drawing/2014/main" id="{08DB5401-31BF-4B2E-A444-7FBF512830DF}"/>
              </a:ext>
            </a:extLst>
          </p:cNvPr>
          <p:cNvPicPr>
            <a:picLocks noChangeAspect="1"/>
          </p:cNvPicPr>
          <p:nvPr/>
        </p:nvPicPr>
        <p:blipFill rotWithShape="1">
          <a:blip r:embed="rId3">
            <a:extLst>
              <a:ext uri="{28A0092B-C50C-407E-A947-70E740481C1C}">
                <a14:useLocalDpi xmlns:a14="http://schemas.microsoft.com/office/drawing/2010/main" val="0"/>
              </a:ext>
            </a:extLst>
          </a:blip>
          <a:srcRect l="23476" t="6701" r="50274" b="31207"/>
          <a:stretch/>
        </p:blipFill>
        <p:spPr>
          <a:xfrm>
            <a:off x="7144870" y="1873763"/>
            <a:ext cx="3415553" cy="4544503"/>
          </a:xfrm>
          <a:prstGeom prst="rect">
            <a:avLst/>
          </a:prstGeom>
        </p:spPr>
      </p:pic>
    </p:spTree>
    <p:extLst>
      <p:ext uri="{BB962C8B-B14F-4D97-AF65-F5344CB8AC3E}">
        <p14:creationId xmlns:p14="http://schemas.microsoft.com/office/powerpoint/2010/main" val="400563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4DC5-B72D-41F3-94D7-A3C3007E8CCB}"/>
              </a:ext>
            </a:extLst>
          </p:cNvPr>
          <p:cNvSpPr>
            <a:spLocks noGrp="1"/>
          </p:cNvSpPr>
          <p:nvPr>
            <p:ph type="title"/>
          </p:nvPr>
        </p:nvSpPr>
        <p:spPr>
          <a:xfrm>
            <a:off x="677334" y="609600"/>
            <a:ext cx="8596668" cy="995082"/>
          </a:xfrm>
        </p:spPr>
        <p:txBody>
          <a:bodyPr/>
          <a:lstStyle/>
          <a:p>
            <a:r>
              <a:rPr lang="en-US" dirty="0"/>
              <a:t>Advantages</a:t>
            </a:r>
            <a:endParaRPr lang="en-IN" dirty="0"/>
          </a:p>
        </p:txBody>
      </p:sp>
      <p:sp>
        <p:nvSpPr>
          <p:cNvPr id="3" name="Content Placeholder 2">
            <a:extLst>
              <a:ext uri="{FF2B5EF4-FFF2-40B4-BE49-F238E27FC236}">
                <a16:creationId xmlns:a16="http://schemas.microsoft.com/office/drawing/2014/main" id="{E2925957-2125-4F08-AE57-D7B1822E2565}"/>
              </a:ext>
            </a:extLst>
          </p:cNvPr>
          <p:cNvSpPr>
            <a:spLocks noGrp="1"/>
          </p:cNvSpPr>
          <p:nvPr>
            <p:ph idx="1"/>
          </p:nvPr>
        </p:nvSpPr>
        <p:spPr>
          <a:xfrm>
            <a:off x="677334" y="1604683"/>
            <a:ext cx="8596668" cy="4436680"/>
          </a:xfrm>
        </p:spPr>
        <p:txBody>
          <a:bodyPr/>
          <a:lstStyle/>
          <a:p>
            <a:pPr marL="0" marR="0" indent="0" fontAlgn="base">
              <a:lnSpc>
                <a:spcPct val="115000"/>
              </a:lnSpc>
              <a:spcBef>
                <a:spcPts val="0"/>
              </a:spcBef>
              <a:spcAft>
                <a:spcPts val="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15000"/>
              </a:lnSpc>
              <a:spcBef>
                <a:spcPts val="0"/>
              </a:spcBef>
              <a:spcAft>
                <a:spcPts val="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Easy communicative.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15000"/>
              </a:lnSpc>
              <a:spcBef>
                <a:spcPts val="0"/>
              </a:spcBef>
              <a:spcAft>
                <a:spcPts val="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Time saving.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15000"/>
              </a:lnSpc>
              <a:spcBef>
                <a:spcPts val="0"/>
              </a:spcBef>
              <a:spcAft>
                <a:spcPts val="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Always open restaurant.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15000"/>
              </a:lnSpc>
              <a:spcBef>
                <a:spcPts val="0"/>
              </a:spcBef>
              <a:spcAft>
                <a:spcPts val="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Payment.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205014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E02D-9BAB-4B6B-82A8-C35486C5F4F8}"/>
              </a:ext>
            </a:extLst>
          </p:cNvPr>
          <p:cNvSpPr>
            <a:spLocks noGrp="1"/>
          </p:cNvSpPr>
          <p:nvPr>
            <p:ph type="title"/>
          </p:nvPr>
        </p:nvSpPr>
        <p:spPr>
          <a:xfrm>
            <a:off x="677334" y="609600"/>
            <a:ext cx="8596668" cy="941294"/>
          </a:xfrm>
        </p:spPr>
        <p:txBody>
          <a:bodyPr/>
          <a:lstStyle/>
          <a:p>
            <a:r>
              <a:rPr lang="en-US" dirty="0"/>
              <a:t>Future Scope</a:t>
            </a:r>
            <a:endParaRPr lang="en-IN" dirty="0"/>
          </a:p>
        </p:txBody>
      </p:sp>
      <p:sp>
        <p:nvSpPr>
          <p:cNvPr id="3" name="Content Placeholder 2">
            <a:extLst>
              <a:ext uri="{FF2B5EF4-FFF2-40B4-BE49-F238E27FC236}">
                <a16:creationId xmlns:a16="http://schemas.microsoft.com/office/drawing/2014/main" id="{E22972EB-6E34-469E-B03C-F8D481B32A57}"/>
              </a:ext>
            </a:extLst>
          </p:cNvPr>
          <p:cNvSpPr>
            <a:spLocks noGrp="1"/>
          </p:cNvSpPr>
          <p:nvPr>
            <p:ph idx="1"/>
          </p:nvPr>
        </p:nvSpPr>
        <p:spPr>
          <a:xfrm>
            <a:off x="677334" y="1801907"/>
            <a:ext cx="8596668" cy="4239456"/>
          </a:xfrm>
        </p:spPr>
        <p:txBody>
          <a:bodyPr/>
          <a:lstStyle/>
          <a:p>
            <a:pPr>
              <a:buFont typeface="Wingdings" panose="05000000000000000000" pitchFamily="2" charset="2"/>
              <a:buChar char="Ø"/>
            </a:pPr>
            <a:r>
              <a:rPr lang="en-US" b="0" i="0" dirty="0">
                <a:solidFill>
                  <a:srgbClr val="444444"/>
                </a:solidFill>
                <a:effectLst/>
                <a:latin typeface="Calibri" panose="020F0502020204030204" pitchFamily="34" charset="0"/>
                <a:cs typeface="Calibri" panose="020F0502020204030204" pitchFamily="34" charset="0"/>
              </a:rPr>
              <a:t>This order food online system project aimed at developing an online food ordering system that can be used in small places, and medium cities firstly and then on a large scale</a:t>
            </a:r>
            <a:r>
              <a:rPr lang="en-US" b="0" i="0" dirty="0">
                <a:solidFill>
                  <a:srgbClr val="444444"/>
                </a:solidFill>
                <a:effectLst/>
                <a:latin typeface="Raleway" pitchFamily="2" charset="0"/>
              </a:rPr>
              <a:t>.</a:t>
            </a:r>
          </a:p>
          <a:p>
            <a:pPr>
              <a:buFont typeface="Wingdings" panose="05000000000000000000" pitchFamily="2" charset="2"/>
              <a:buChar char="Ø"/>
            </a:pPr>
            <a:r>
              <a:rPr lang="en-US" b="0" i="0" dirty="0">
                <a:solidFill>
                  <a:srgbClr val="444444"/>
                </a:solidFill>
                <a:effectLst/>
                <a:latin typeface="Calibri" panose="020F0502020204030204" pitchFamily="34" charset="0"/>
                <a:cs typeface="Calibri" panose="020F0502020204030204" pitchFamily="34" charset="0"/>
              </a:rPr>
              <a:t>It is developed to help restaurants to simplify their daily operational and managerial task as well as improve the dining experience of customers.</a:t>
            </a:r>
          </a:p>
          <a:p>
            <a:pPr>
              <a:buFont typeface="Wingdings" panose="05000000000000000000" pitchFamily="2" charset="2"/>
              <a:buChar char="Ø"/>
            </a:pPr>
            <a:r>
              <a:rPr lang="en-US" sz="1800" b="0" i="0" u="none" strike="noStrike" baseline="0" dirty="0">
                <a:solidFill>
                  <a:srgbClr val="000000"/>
                </a:solidFill>
                <a:latin typeface="Calibri" panose="020F0502020204030204" pitchFamily="34" charset="0"/>
              </a:rPr>
              <a:t>To maintain the records of Product, Category available into the system. </a:t>
            </a:r>
          </a:p>
          <a:p>
            <a:pPr>
              <a:buFont typeface="Wingdings" panose="05000000000000000000" pitchFamily="2" charset="2"/>
              <a:buChar char="Ø"/>
            </a:pPr>
            <a:endParaRPr lang="en-US" b="0" i="0" dirty="0">
              <a:solidFill>
                <a:srgbClr val="444444"/>
              </a:solidFill>
              <a:effectLst/>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1765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A961-AD25-4749-9304-6279BFF2E5E4}"/>
              </a:ext>
            </a:extLst>
          </p:cNvPr>
          <p:cNvSpPr>
            <a:spLocks noGrp="1"/>
          </p:cNvSpPr>
          <p:nvPr>
            <p:ph type="title"/>
          </p:nvPr>
        </p:nvSpPr>
        <p:spPr>
          <a:xfrm>
            <a:off x="677334" y="609600"/>
            <a:ext cx="8596668" cy="974103"/>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A35B6AB3-813A-47BA-A050-1B7AF071A601}"/>
              </a:ext>
            </a:extLst>
          </p:cNvPr>
          <p:cNvSpPr>
            <a:spLocks noGrp="1"/>
          </p:cNvSpPr>
          <p:nvPr>
            <p:ph idx="1"/>
          </p:nvPr>
        </p:nvSpPr>
        <p:spPr/>
        <p:txBody>
          <a:bodyPr/>
          <a:lstStyle/>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 online food ordering system is developed where the customers can make an order for the food and avoid the hassles of waiting for the order to be taken by the waiter</a:t>
            </a:r>
          </a:p>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Using the application, the end users register online, read the E-menu card and select the food from the e-menu card to order food online. </a:t>
            </a:r>
          </a:p>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application nullifies the need of a waiter or reduces the workload of the waiter. </a:t>
            </a:r>
          </a:p>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Therefore by using this application, the users can directly place the order for food to the chef online.</a:t>
            </a:r>
            <a:endParaRPr lang="en-IN" dirty="0"/>
          </a:p>
        </p:txBody>
      </p:sp>
    </p:spTree>
    <p:extLst>
      <p:ext uri="{BB962C8B-B14F-4D97-AF65-F5344CB8AC3E}">
        <p14:creationId xmlns:p14="http://schemas.microsoft.com/office/powerpoint/2010/main" val="2506586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A569-D62E-446F-8FEB-F2BA99039D23}"/>
              </a:ext>
            </a:extLst>
          </p:cNvPr>
          <p:cNvSpPr>
            <a:spLocks noGrp="1"/>
          </p:cNvSpPr>
          <p:nvPr>
            <p:ph type="title"/>
          </p:nvPr>
        </p:nvSpPr>
        <p:spPr>
          <a:xfrm>
            <a:off x="677335" y="609600"/>
            <a:ext cx="8596668" cy="4527176"/>
          </a:xfrm>
        </p:spPr>
        <p:txBody>
          <a:bodyPr/>
          <a:lstStyle/>
          <a:p>
            <a:r>
              <a:rPr lang="en-US" dirty="0"/>
              <a:t>          </a:t>
            </a:r>
            <a:r>
              <a:rPr lang="en-US" sz="8800" i="1" dirty="0">
                <a:solidFill>
                  <a:srgbClr val="0070C0"/>
                </a:solidFill>
              </a:rPr>
              <a:t>THANK YOU</a:t>
            </a:r>
            <a:endParaRPr lang="en-IN" sz="8800" i="1" dirty="0">
              <a:solidFill>
                <a:srgbClr val="0070C0"/>
              </a:solidFill>
            </a:endParaRPr>
          </a:p>
        </p:txBody>
      </p:sp>
    </p:spTree>
    <p:extLst>
      <p:ext uri="{BB962C8B-B14F-4D97-AF65-F5344CB8AC3E}">
        <p14:creationId xmlns:p14="http://schemas.microsoft.com/office/powerpoint/2010/main" val="374179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5512-E7C9-4BF7-A493-2B0A68E98003}"/>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FF5D7685-51C4-466C-91ED-1151BD1AACAA}"/>
              </a:ext>
            </a:extLst>
          </p:cNvPr>
          <p:cNvSpPr>
            <a:spLocks noGrp="1"/>
          </p:cNvSpPr>
          <p:nvPr>
            <p:ph idx="1"/>
          </p:nvPr>
        </p:nvSpPr>
        <p:spPr/>
        <p:txBody>
          <a:bodyPr/>
          <a:lstStyle/>
          <a:p>
            <a:pPr marL="0" indent="0">
              <a:buNone/>
            </a:pPr>
            <a:r>
              <a:rPr lang="en-US" sz="1800" b="0" i="0" u="none" strike="noStrike" baseline="0" dirty="0">
                <a:solidFill>
                  <a:srgbClr val="000000"/>
                </a:solidFill>
                <a:latin typeface="Calibri" panose="020F0502020204030204" pitchFamily="34" charset="0"/>
              </a:rPr>
              <a:t>Foodie Time is a restaurant chain that delivers food items of different cuisines at affordable prices. It was established in 2014.It had been serving fine all these years; however, the business analysts noticed a decline in sales since 2016. They found out that online ordering of food items with companies, such as </a:t>
            </a:r>
            <a:r>
              <a:rPr lang="en-US" sz="1800" i="0" u="none" strike="noStrike" baseline="0" dirty="0" err="1">
                <a:solidFill>
                  <a:srgbClr val="000000"/>
                </a:solidFill>
                <a:latin typeface="Calibri" panose="020F0502020204030204" pitchFamily="34" charset="0"/>
              </a:rPr>
              <a:t>Swiggy</a:t>
            </a:r>
            <a:r>
              <a:rPr lang="en-US" sz="1800" b="1" i="0" u="none" strike="noStrike" baseline="0" dirty="0">
                <a:solidFill>
                  <a:srgbClr val="000000"/>
                </a:solidFill>
                <a:latin typeface="Calibri" panose="020F0502020204030204" pitchFamily="34" charset="0"/>
              </a:rPr>
              <a:t> </a:t>
            </a:r>
            <a:r>
              <a:rPr lang="en-US" sz="1800" b="0" i="0" u="none" strike="noStrike" baseline="0" dirty="0">
                <a:solidFill>
                  <a:srgbClr val="000000"/>
                </a:solidFill>
                <a:latin typeface="Calibri" panose="020F0502020204030204" pitchFamily="34" charset="0"/>
              </a:rPr>
              <a:t>and </a:t>
            </a:r>
            <a:r>
              <a:rPr lang="en-US" sz="1800" i="0" u="none" strike="noStrike" baseline="0" dirty="0" err="1">
                <a:solidFill>
                  <a:srgbClr val="000000"/>
                </a:solidFill>
                <a:latin typeface="Calibri" panose="020F0502020204030204" pitchFamily="34" charset="0"/>
              </a:rPr>
              <a:t>Foodpanda</a:t>
            </a:r>
            <a:r>
              <a:rPr lang="en-US" sz="1800" b="1" i="0" u="none" strike="noStrike" baseline="0" dirty="0">
                <a:solidFill>
                  <a:srgbClr val="000000"/>
                </a:solidFill>
                <a:latin typeface="Calibri" panose="020F0502020204030204" pitchFamily="34" charset="0"/>
              </a:rPr>
              <a:t> </a:t>
            </a:r>
            <a:r>
              <a:rPr lang="en-US" sz="1800" b="0" i="0" u="none" strike="noStrike" baseline="0" dirty="0">
                <a:solidFill>
                  <a:srgbClr val="000000"/>
                </a:solidFill>
                <a:latin typeface="Calibri" panose="020F0502020204030204" pitchFamily="34" charset="0"/>
              </a:rPr>
              <a:t>are gaining more profits by eliminating middlemen from the equation. As a result, the team decided to hire a Full Stack developer to develop an online food delivery web application with a rich and user-friendly interface. You are hired as the Full Stack Java developer and are asked to develop the web application. The management team has provided you with the requirements and their business model so that you can easily arrange different components of the application. </a:t>
            </a:r>
            <a:endParaRPr lang="en-IN" dirty="0"/>
          </a:p>
        </p:txBody>
      </p:sp>
    </p:spTree>
    <p:extLst>
      <p:ext uri="{BB962C8B-B14F-4D97-AF65-F5344CB8AC3E}">
        <p14:creationId xmlns:p14="http://schemas.microsoft.com/office/powerpoint/2010/main" val="798042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1260-1C33-44B2-A30F-97B75BCA44E0}"/>
              </a:ext>
            </a:extLst>
          </p:cNvPr>
          <p:cNvSpPr>
            <a:spLocks noGrp="1"/>
          </p:cNvSpPr>
          <p:nvPr>
            <p:ph type="title"/>
          </p:nvPr>
        </p:nvSpPr>
        <p:spPr>
          <a:xfrm>
            <a:off x="677334" y="609600"/>
            <a:ext cx="8596668" cy="860612"/>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CB6EE8A6-3CF9-49DE-861F-AA51E316EB43}"/>
              </a:ext>
            </a:extLst>
          </p:cNvPr>
          <p:cNvSpPr>
            <a:spLocks noGrp="1"/>
          </p:cNvSpPr>
          <p:nvPr>
            <p:ph idx="1"/>
          </p:nvPr>
        </p:nvSpPr>
        <p:spPr>
          <a:xfrm>
            <a:off x="677334" y="1855695"/>
            <a:ext cx="8596668" cy="4185668"/>
          </a:xfrm>
        </p:spPr>
        <p:txBody>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labor rates are increasing steadily year on year thus making it difficult to find employees. The food industry is highly labor intensive and the biggest expense in the food industry is the cost of employing the right kind of people to do the work. One of the ways to reduce this expense is to use modern technology to replace some of the jobs done by human beings and make machines do the work. Here we propose an “Online Food Ordering System” that has been designed for Fast Food restaurant, Take-Out or College Cafeterias. The system can also be used in any food delivery industry. This simplifies the process of food ordering for both the customer and the restaurant, as the entire process of taking orders is automated.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4107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47A8-01F5-433E-92B4-F5FC4CAC492D}"/>
              </a:ext>
            </a:extLst>
          </p:cNvPr>
          <p:cNvSpPr>
            <a:spLocks noGrp="1"/>
          </p:cNvSpPr>
          <p:nvPr>
            <p:ph type="title"/>
          </p:nvPr>
        </p:nvSpPr>
        <p:spPr/>
        <p:txBody>
          <a:bodyPr/>
          <a:lstStyle/>
          <a:p>
            <a:r>
              <a:rPr lang="en-US" dirty="0"/>
              <a:t>Project Objective</a:t>
            </a:r>
            <a:endParaRPr lang="en-IN" dirty="0"/>
          </a:p>
        </p:txBody>
      </p:sp>
      <p:sp>
        <p:nvSpPr>
          <p:cNvPr id="3" name="Content Placeholder 2">
            <a:extLst>
              <a:ext uri="{FF2B5EF4-FFF2-40B4-BE49-F238E27FC236}">
                <a16:creationId xmlns:a16="http://schemas.microsoft.com/office/drawing/2014/main" id="{91A1A206-1B1A-49E7-8CEB-CEA959C4A81A}"/>
              </a:ext>
            </a:extLst>
          </p:cNvPr>
          <p:cNvSpPr>
            <a:spLocks noGrp="1"/>
          </p:cNvSpPr>
          <p:nvPr>
            <p:ph idx="1"/>
          </p:nvPr>
        </p:nvSpPr>
        <p:spPr/>
        <p:txBody>
          <a:bodyPr/>
          <a:lstStyle/>
          <a:p>
            <a:pPr algn="l"/>
            <a:endParaRPr lang="en-IN" sz="1800" b="0" i="0" u="none" strike="noStrike" baseline="0" dirty="0">
              <a:solidFill>
                <a:srgbClr val="000000"/>
              </a:solidFill>
              <a:latin typeface="Calibri" panose="020F0502020204030204" pitchFamily="34" charset="0"/>
            </a:endParaRPr>
          </a:p>
          <a:p>
            <a:pPr marL="0" indent="0">
              <a:buNone/>
            </a:pPr>
            <a:r>
              <a:rPr lang="en-US" sz="1800" b="0" i="0" u="none" strike="noStrike" baseline="0" dirty="0">
                <a:solidFill>
                  <a:srgbClr val="000000"/>
                </a:solidFill>
                <a:latin typeface="Calibri" panose="020F0502020204030204" pitchFamily="34" charset="0"/>
              </a:rPr>
              <a:t>Create a dynamic and responsive Angular UI/UX food delivery application for online ordering of food items of different cuisines from a restaurant. </a:t>
            </a:r>
            <a:endParaRPr lang="en-IN" dirty="0"/>
          </a:p>
        </p:txBody>
      </p:sp>
    </p:spTree>
    <p:extLst>
      <p:ext uri="{BB962C8B-B14F-4D97-AF65-F5344CB8AC3E}">
        <p14:creationId xmlns:p14="http://schemas.microsoft.com/office/powerpoint/2010/main" val="3988453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2038-BA53-4F9F-B709-A82415923814}"/>
              </a:ext>
            </a:extLst>
          </p:cNvPr>
          <p:cNvSpPr>
            <a:spLocks noGrp="1"/>
          </p:cNvSpPr>
          <p:nvPr>
            <p:ph type="title"/>
          </p:nvPr>
        </p:nvSpPr>
        <p:spPr>
          <a:xfrm>
            <a:off x="677334" y="609600"/>
            <a:ext cx="8596668" cy="1030941"/>
          </a:xfrm>
        </p:spPr>
        <p:txBody>
          <a:bodyPr/>
          <a:lstStyle/>
          <a:p>
            <a:r>
              <a:rPr lang="en-US" dirty="0"/>
              <a:t>Scope and Purpose</a:t>
            </a:r>
            <a:endParaRPr lang="en-IN" dirty="0"/>
          </a:p>
        </p:txBody>
      </p:sp>
      <p:sp>
        <p:nvSpPr>
          <p:cNvPr id="3" name="Content Placeholder 2">
            <a:extLst>
              <a:ext uri="{FF2B5EF4-FFF2-40B4-BE49-F238E27FC236}">
                <a16:creationId xmlns:a16="http://schemas.microsoft.com/office/drawing/2014/main" id="{E55D698C-6D77-4C8F-8408-51884C926084}"/>
              </a:ext>
            </a:extLst>
          </p:cNvPr>
          <p:cNvSpPr>
            <a:spLocks noGrp="1"/>
          </p:cNvSpPr>
          <p:nvPr>
            <p:ph idx="1"/>
          </p:nvPr>
        </p:nvSpPr>
        <p:spPr>
          <a:xfrm>
            <a:off x="677334" y="2079813"/>
            <a:ext cx="8596668" cy="3961550"/>
          </a:xfrm>
        </p:spPr>
        <p:txBody>
          <a:bodyPr/>
          <a:lstStyle/>
          <a:p>
            <a:r>
              <a:rPr lang="en-US" sz="1800" b="0" i="0" u="none" strike="noStrike" baseline="0" dirty="0">
                <a:solidFill>
                  <a:srgbClr val="000000"/>
                </a:solidFill>
                <a:latin typeface="Calibri" panose="020F0502020204030204" pitchFamily="34" charset="0"/>
              </a:rPr>
              <a:t>To provide a bug-free Online Food Delivery system to Users as well as Admin. </a:t>
            </a:r>
          </a:p>
          <a:p>
            <a:r>
              <a:rPr lang="en-US" sz="1800" b="0" i="0" u="none" strike="noStrike" baseline="0" dirty="0">
                <a:solidFill>
                  <a:srgbClr val="000000"/>
                </a:solidFill>
                <a:latin typeface="Calibri" panose="020F0502020204030204" pitchFamily="34" charset="0"/>
              </a:rPr>
              <a:t>The main objective is here to provide a nice and secure platform for Ordering Food. </a:t>
            </a:r>
          </a:p>
          <a:p>
            <a:r>
              <a:rPr lang="en-US" sz="1800" b="0" i="0" u="none" strike="noStrike" baseline="0" dirty="0">
                <a:solidFill>
                  <a:srgbClr val="000000"/>
                </a:solidFill>
                <a:latin typeface="Calibri" panose="020F0502020204030204" pitchFamily="34" charset="0"/>
              </a:rPr>
              <a:t>To maintain the records of Product, Category available into the system. </a:t>
            </a:r>
          </a:p>
          <a:p>
            <a:pPr marL="0" indent="0">
              <a:buNone/>
            </a:pPr>
            <a:endParaRPr lang="en-IN" dirty="0"/>
          </a:p>
        </p:txBody>
      </p:sp>
    </p:spTree>
    <p:extLst>
      <p:ext uri="{BB962C8B-B14F-4D97-AF65-F5344CB8AC3E}">
        <p14:creationId xmlns:p14="http://schemas.microsoft.com/office/powerpoint/2010/main" val="14860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16BC-CF08-4932-8A97-A6D14DB1234F}"/>
              </a:ext>
            </a:extLst>
          </p:cNvPr>
          <p:cNvSpPr>
            <a:spLocks noGrp="1"/>
          </p:cNvSpPr>
          <p:nvPr>
            <p:ph type="title"/>
          </p:nvPr>
        </p:nvSpPr>
        <p:spPr/>
        <p:txBody>
          <a:bodyPr/>
          <a:lstStyle/>
          <a:p>
            <a:r>
              <a:rPr lang="en-US" dirty="0"/>
              <a:t>Tools and Technologies</a:t>
            </a:r>
            <a:endParaRPr lang="en-IN" dirty="0"/>
          </a:p>
        </p:txBody>
      </p:sp>
      <p:sp>
        <p:nvSpPr>
          <p:cNvPr id="3" name="Content Placeholder 2">
            <a:extLst>
              <a:ext uri="{FF2B5EF4-FFF2-40B4-BE49-F238E27FC236}">
                <a16:creationId xmlns:a16="http://schemas.microsoft.com/office/drawing/2014/main" id="{1378A217-996A-4D2D-BF25-A2F8F94032B5}"/>
              </a:ext>
            </a:extLst>
          </p:cNvPr>
          <p:cNvSpPr>
            <a:spLocks noGrp="1"/>
          </p:cNvSpPr>
          <p:nvPr>
            <p:ph idx="1"/>
          </p:nvPr>
        </p:nvSpPr>
        <p:spPr/>
        <p:txBody>
          <a:bodyPr>
            <a:normAutofit/>
          </a:bodyPr>
          <a:lstStyle/>
          <a:p>
            <a:r>
              <a:rPr lang="en-US" dirty="0"/>
              <a:t>Front End-</a:t>
            </a:r>
            <a:endParaRPr lang="en-IN" sz="1800" b="0" i="0" u="none" strike="noStrike" baseline="0" dirty="0">
              <a:solidFill>
                <a:srgbClr val="000000"/>
              </a:solidFill>
            </a:endParaRPr>
          </a:p>
          <a:p>
            <a:pPr marL="457200" lvl="1" indent="0">
              <a:buNone/>
            </a:pPr>
            <a:r>
              <a:rPr lang="en-IN" b="0" i="0" u="none" strike="noStrike" baseline="0" dirty="0">
                <a:solidFill>
                  <a:srgbClr val="000000"/>
                </a:solidFill>
              </a:rPr>
              <a:t>	Angular </a:t>
            </a:r>
            <a:endParaRPr lang="en-US" dirty="0"/>
          </a:p>
          <a:p>
            <a:r>
              <a:rPr lang="en-US" dirty="0"/>
              <a:t>Back End-</a:t>
            </a:r>
          </a:p>
          <a:p>
            <a:pPr marL="457200" lvl="1" indent="0">
              <a:buNone/>
            </a:pPr>
            <a:r>
              <a:rPr lang="en-US" dirty="0"/>
              <a:t>	JSON</a:t>
            </a:r>
            <a:endParaRPr lang="en-IN" dirty="0"/>
          </a:p>
        </p:txBody>
      </p:sp>
    </p:spTree>
    <p:extLst>
      <p:ext uri="{BB962C8B-B14F-4D97-AF65-F5344CB8AC3E}">
        <p14:creationId xmlns:p14="http://schemas.microsoft.com/office/powerpoint/2010/main" val="253726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AAE4-0084-4D44-88AC-212C19AF4668}"/>
              </a:ext>
            </a:extLst>
          </p:cNvPr>
          <p:cNvSpPr>
            <a:spLocks noGrp="1"/>
          </p:cNvSpPr>
          <p:nvPr>
            <p:ph type="title"/>
          </p:nvPr>
        </p:nvSpPr>
        <p:spPr/>
        <p:txBody>
          <a:bodyPr/>
          <a:lstStyle/>
          <a:p>
            <a:r>
              <a:rPr lang="en-US" dirty="0"/>
              <a:t>Functional Requirements and Modules</a:t>
            </a:r>
            <a:endParaRPr lang="en-IN" dirty="0"/>
          </a:p>
        </p:txBody>
      </p:sp>
      <p:sp>
        <p:nvSpPr>
          <p:cNvPr id="3" name="Content Placeholder 2">
            <a:extLst>
              <a:ext uri="{FF2B5EF4-FFF2-40B4-BE49-F238E27FC236}">
                <a16:creationId xmlns:a16="http://schemas.microsoft.com/office/drawing/2014/main" id="{95CE724B-D8C4-42FC-8AA9-FBB1CEC4DE6C}"/>
              </a:ext>
            </a:extLst>
          </p:cNvPr>
          <p:cNvSpPr>
            <a:spLocks noGrp="1"/>
          </p:cNvSpPr>
          <p:nvPr>
            <p:ph idx="1"/>
          </p:nvPr>
        </p:nvSpPr>
        <p:spPr>
          <a:xfrm>
            <a:off x="677334" y="1488141"/>
            <a:ext cx="9909984" cy="5199529"/>
          </a:xfrm>
        </p:spPr>
        <p:txBody>
          <a:bodyPr>
            <a:normAutofit/>
          </a:bodyPr>
          <a:lstStyle/>
          <a:p>
            <a:r>
              <a:rPr lang="en-US" dirty="0">
                <a:latin typeface="Arial" panose="020B0604020202020204" pitchFamily="34" charset="0"/>
                <a:cs typeface="Arial" panose="020B0604020202020204" pitchFamily="34" charset="0"/>
              </a:rPr>
              <a:t>Admin User: </a:t>
            </a:r>
            <a:r>
              <a:rPr lang="en-US" sz="1800" i="0" u="none" strike="noStrike" baseline="0" dirty="0">
                <a:solidFill>
                  <a:srgbClr val="000000"/>
                </a:solidFill>
                <a:latin typeface="Arial" panose="020B0604020202020204" pitchFamily="34" charset="0"/>
                <a:cs typeface="Arial" panose="020B0604020202020204" pitchFamily="34" charset="0"/>
              </a:rPr>
              <a:t>The admin user should be able to: </a:t>
            </a:r>
          </a:p>
          <a:p>
            <a:pPr lvl="1"/>
            <a:r>
              <a:rPr lang="en-IN" i="0" u="none" strike="noStrike" baseline="0" dirty="0">
                <a:solidFill>
                  <a:srgbClr val="000000"/>
                </a:solidFill>
                <a:latin typeface="Arial" panose="020B0604020202020204" pitchFamily="34" charset="0"/>
                <a:cs typeface="Arial" panose="020B0604020202020204" pitchFamily="34" charset="0"/>
              </a:rPr>
              <a:t>Login to portal </a:t>
            </a:r>
          </a:p>
          <a:p>
            <a:pPr lvl="1"/>
            <a:r>
              <a:rPr lang="en-US" i="0" u="none" strike="noStrike" baseline="0" dirty="0">
                <a:solidFill>
                  <a:srgbClr val="000000"/>
                </a:solidFill>
                <a:latin typeface="Arial" panose="020B0604020202020204" pitchFamily="34" charset="0"/>
                <a:cs typeface="Arial" panose="020B0604020202020204" pitchFamily="34" charset="0"/>
              </a:rPr>
              <a:t>Add or remove cuisines to or from the application to build a rich product line </a:t>
            </a:r>
          </a:p>
          <a:p>
            <a:pPr lvl="1"/>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End User: </a:t>
            </a:r>
            <a:r>
              <a:rPr lang="en-US" sz="1800" i="0" u="none" strike="noStrike" baseline="0" dirty="0">
                <a:solidFill>
                  <a:srgbClr val="000000"/>
                </a:solidFill>
                <a:latin typeface="Arial" panose="020B0604020202020204" pitchFamily="34" charset="0"/>
                <a:cs typeface="Arial" panose="020B0604020202020204" pitchFamily="34" charset="0"/>
              </a:rPr>
              <a:t>The end user must be able to: </a:t>
            </a:r>
          </a:p>
          <a:p>
            <a:pPr lvl="1"/>
            <a:r>
              <a:rPr lang="en-US" i="0" u="none" strike="noStrike" baseline="0" dirty="0">
                <a:solidFill>
                  <a:srgbClr val="000000"/>
                </a:solidFill>
                <a:latin typeface="Arial" panose="020B0604020202020204" pitchFamily="34" charset="0"/>
                <a:cs typeface="Arial" panose="020B0604020202020204" pitchFamily="34" charset="0"/>
              </a:rPr>
              <a:t>Register to the application</a:t>
            </a:r>
          </a:p>
          <a:p>
            <a:pPr lvl="1"/>
            <a:r>
              <a:rPr lang="en-US" i="0" u="none" strike="noStrike" baseline="0" dirty="0">
                <a:solidFill>
                  <a:srgbClr val="000000"/>
                </a:solidFill>
                <a:latin typeface="Arial" panose="020B0604020202020204" pitchFamily="34" charset="0"/>
                <a:cs typeface="Arial" panose="020B0604020202020204" pitchFamily="34" charset="0"/>
              </a:rPr>
              <a:t>Sign into the application to maintain the record of activities </a:t>
            </a:r>
          </a:p>
          <a:p>
            <a:pPr lvl="1"/>
            <a:r>
              <a:rPr lang="en-US" i="0" u="none" strike="noStrike" baseline="0" dirty="0">
                <a:solidFill>
                  <a:srgbClr val="000000"/>
                </a:solidFill>
                <a:latin typeface="Arial" panose="020B0604020202020204" pitchFamily="34" charset="0"/>
                <a:cs typeface="Arial" panose="020B0604020202020204" pitchFamily="34" charset="0"/>
              </a:rPr>
              <a:t>Search for food items based on the search keyword </a:t>
            </a:r>
          </a:p>
          <a:p>
            <a:pPr lvl="1"/>
            <a:r>
              <a:rPr lang="en-US" i="0" u="none" strike="noStrike" baseline="0" dirty="0">
                <a:solidFill>
                  <a:srgbClr val="000000"/>
                </a:solidFill>
                <a:latin typeface="Arial" panose="020B0604020202020204" pitchFamily="34" charset="0"/>
                <a:cs typeface="Arial" panose="020B0604020202020204" pitchFamily="34" charset="0"/>
              </a:rPr>
              <a:t>Apply filters and sort results based on different cuisines to get the best deals </a:t>
            </a:r>
          </a:p>
          <a:p>
            <a:pPr lvl="1"/>
            <a:r>
              <a:rPr lang="en-US" i="0" u="none" strike="noStrike" baseline="0" dirty="0">
                <a:solidFill>
                  <a:srgbClr val="000000"/>
                </a:solidFill>
                <a:latin typeface="Arial" panose="020B0604020202020204" pitchFamily="34" charset="0"/>
                <a:cs typeface="Arial" panose="020B0604020202020204" pitchFamily="34" charset="0"/>
              </a:rPr>
              <a:t>Add all the selected food items to a cart and customize the purchase at the end </a:t>
            </a:r>
          </a:p>
          <a:p>
            <a:pPr lvl="1"/>
            <a:r>
              <a:rPr lang="en-US" i="0" u="none" strike="noStrike" baseline="0" dirty="0">
                <a:solidFill>
                  <a:srgbClr val="000000"/>
                </a:solidFill>
                <a:latin typeface="Arial" panose="020B0604020202020204" pitchFamily="34" charset="0"/>
                <a:cs typeface="Arial" panose="020B0604020202020204" pitchFamily="34" charset="0"/>
              </a:rPr>
              <a:t>Perform a seamless payment process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4510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EC68-F8A2-4536-B9BE-209A100F6C88}"/>
              </a:ext>
            </a:extLst>
          </p:cNvPr>
          <p:cNvSpPr>
            <a:spLocks noGrp="1"/>
          </p:cNvSpPr>
          <p:nvPr>
            <p:ph type="title"/>
          </p:nvPr>
        </p:nvSpPr>
        <p:spPr>
          <a:xfrm>
            <a:off x="677334" y="609601"/>
            <a:ext cx="8596668" cy="717176"/>
          </a:xfrm>
        </p:spPr>
        <p:txBody>
          <a:bodyPr/>
          <a:lstStyle/>
          <a:p>
            <a:r>
              <a:rPr lang="en-US" dirty="0"/>
              <a:t>ER Diagram</a:t>
            </a:r>
            <a:endParaRPr lang="en-IN" dirty="0"/>
          </a:p>
        </p:txBody>
      </p:sp>
      <p:pic>
        <p:nvPicPr>
          <p:cNvPr id="7" name="Content Placeholder 6">
            <a:extLst>
              <a:ext uri="{FF2B5EF4-FFF2-40B4-BE49-F238E27FC236}">
                <a16:creationId xmlns:a16="http://schemas.microsoft.com/office/drawing/2014/main" id="{38C3B73F-668E-4FCD-92ED-7CD1520479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380" t="23511" r="26483" b="12372"/>
          <a:stretch/>
        </p:blipFill>
        <p:spPr>
          <a:xfrm>
            <a:off x="2007909" y="1326777"/>
            <a:ext cx="6841800" cy="4921622"/>
          </a:xfrm>
        </p:spPr>
      </p:pic>
    </p:spTree>
    <p:extLst>
      <p:ext uri="{BB962C8B-B14F-4D97-AF65-F5344CB8AC3E}">
        <p14:creationId xmlns:p14="http://schemas.microsoft.com/office/powerpoint/2010/main" val="2406738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218</TotalTime>
  <Words>767</Words>
  <Application>Microsoft Office PowerPoint</Application>
  <PresentationFormat>Widescreen</PresentationFormat>
  <Paragraphs>105</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inherit</vt:lpstr>
      <vt:lpstr>Raleway</vt:lpstr>
      <vt:lpstr>Trebuchet MS</vt:lpstr>
      <vt:lpstr>Wingdings</vt:lpstr>
      <vt:lpstr>Wingdings 3</vt:lpstr>
      <vt:lpstr>Facet</vt:lpstr>
      <vt:lpstr>Online Food Delivery System</vt:lpstr>
      <vt:lpstr>Contents</vt:lpstr>
      <vt:lpstr>Abstract</vt:lpstr>
      <vt:lpstr>Introduction</vt:lpstr>
      <vt:lpstr>Project Objective</vt:lpstr>
      <vt:lpstr>Scope and Purpose</vt:lpstr>
      <vt:lpstr>Tools and Technologies</vt:lpstr>
      <vt:lpstr>Functional Requirements and Modules</vt:lpstr>
      <vt:lpstr>ER Diagram</vt:lpstr>
      <vt:lpstr>ER Diagram</vt:lpstr>
      <vt:lpstr>User Interface Page Screenshots</vt:lpstr>
      <vt:lpstr>Admin Interface Page Screenshots</vt:lpstr>
      <vt:lpstr>Home Page</vt:lpstr>
      <vt:lpstr>Contact Page</vt:lpstr>
      <vt:lpstr>Menu Page</vt:lpstr>
      <vt:lpstr>Food Page with Cart Page</vt:lpstr>
      <vt:lpstr>Cart Page</vt:lpstr>
      <vt:lpstr>Cart Page</vt:lpstr>
      <vt:lpstr>Payments Page</vt:lpstr>
      <vt:lpstr>Feedback Page</vt:lpstr>
      <vt:lpstr>Admin Adding Food Items</vt:lpstr>
      <vt:lpstr>Back End Development</vt:lpstr>
      <vt:lpstr>Advantages</vt:lpstr>
      <vt:lpstr>Future Scope</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Delivery</dc:title>
  <dc:creator>Indrayudh Dasgupta</dc:creator>
  <cp:lastModifiedBy>prateek</cp:lastModifiedBy>
  <cp:revision>13</cp:revision>
  <dcterms:created xsi:type="dcterms:W3CDTF">2022-03-20T07:59:05Z</dcterms:created>
  <dcterms:modified xsi:type="dcterms:W3CDTF">2022-03-22T08:57:24Z</dcterms:modified>
</cp:coreProperties>
</file>